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9"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CD6"/>
    <a:srgbClr val="D02C33"/>
    <a:srgbClr val="FFEEF6"/>
    <a:srgbClr val="F8F2F7"/>
    <a:srgbClr val="E6D9D9"/>
    <a:srgbClr val="FFE4EF"/>
    <a:srgbClr val="F9E7ED"/>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605" autoAdjust="0"/>
  </p:normalViewPr>
  <p:slideViewPr>
    <p:cSldViewPr snapToGrid="0" snapToObjects="1" showGuides="1">
      <p:cViewPr>
        <p:scale>
          <a:sx n="18" d="100"/>
          <a:sy n="18" d="100"/>
        </p:scale>
        <p:origin x="3096" y="688"/>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8/6/19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8/6/19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1824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59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60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60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60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userDrawn="1"/>
        </p:nvGrpSpPr>
        <p:grpSpPr>
          <a:xfrm>
            <a:off x="-122803" y="-102882"/>
            <a:ext cx="44373863" cy="33075071"/>
            <a:chOff x="-109728" y="0"/>
            <a:chExt cx="44267567" cy="32991552"/>
          </a:xfrm>
        </p:grpSpPr>
        <p:sp>
          <p:nvSpPr>
            <p:cNvPr id="64" name="Freeform 63"/>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61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62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userDrawn="1"/>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userDrawn="1"/>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153" name="Group 152"/>
            <p:cNvGrpSpPr/>
            <p:nvPr userDrawn="1"/>
          </p:nvGrpSpPr>
          <p:grpSpPr>
            <a:xfrm>
              <a:off x="-9744993" y="23540957"/>
              <a:ext cx="7531182" cy="2120439"/>
              <a:chOff x="-4470427" y="11016658"/>
              <a:chExt cx="3470785" cy="974220"/>
            </a:xfrm>
          </p:grpSpPr>
          <p:grpSp>
            <p:nvGrpSpPr>
              <p:cNvPr id="159" name="Group 158"/>
              <p:cNvGrpSpPr/>
              <p:nvPr userDrawn="1"/>
            </p:nvGrpSpPr>
            <p:grpSpPr>
              <a:xfrm>
                <a:off x="-2783495" y="11060886"/>
                <a:ext cx="624431" cy="893535"/>
                <a:chOff x="-3958697" y="11117435"/>
                <a:chExt cx="779338" cy="1280430"/>
              </a:xfrm>
            </p:grpSpPr>
            <p:pic>
              <p:nvPicPr>
                <p:cNvPr id="165" name="Picture 164"/>
                <p:cNvPicPr>
                  <a:picLocks noChangeAspect="1"/>
                </p:cNvPicPr>
                <p:nvPr userDrawn="1"/>
              </p:nvPicPr>
              <p:blipFill>
                <a:blip r:embed="rId13"/>
                <a:stretch>
                  <a:fillRect/>
                </a:stretch>
              </p:blipFill>
              <p:spPr>
                <a:xfrm>
                  <a:off x="-3948160" y="11117435"/>
                  <a:ext cx="768801" cy="1090857"/>
                </a:xfrm>
                <a:prstGeom prst="rect">
                  <a:avLst/>
                </a:prstGeom>
              </p:spPr>
            </p:pic>
            <p:sp>
              <p:nvSpPr>
                <p:cNvPr id="166" name="TextBox 16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userDrawn="1"/>
            </p:nvGrpSpPr>
            <p:grpSpPr>
              <a:xfrm>
                <a:off x="-2033159" y="11060889"/>
                <a:ext cx="1033517" cy="893529"/>
                <a:chOff x="-2921738" y="11200127"/>
                <a:chExt cx="1420279" cy="1227904"/>
              </a:xfrm>
            </p:grpSpPr>
            <p:pic>
              <p:nvPicPr>
                <p:cNvPr id="163" name="Picture 162"/>
                <p:cNvPicPr>
                  <a:picLocks noChangeAspect="1"/>
                </p:cNvPicPr>
                <p:nvPr userDrawn="1"/>
              </p:nvPicPr>
              <p:blipFill>
                <a:blip r:embed="rId13"/>
                <a:stretch>
                  <a:fillRect/>
                </a:stretch>
              </p:blipFill>
              <p:spPr>
                <a:xfrm>
                  <a:off x="-2921738" y="11200127"/>
                  <a:ext cx="1420279" cy="1029694"/>
                </a:xfrm>
                <a:prstGeom prst="rect">
                  <a:avLst/>
                </a:prstGeom>
              </p:spPr>
            </p:pic>
            <p:sp>
              <p:nvSpPr>
                <p:cNvPr id="164" name="TextBox 16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userDrawn="1"/>
            </p:nvPicPr>
            <p:blipFill>
              <a:blip r:embed="rId14"/>
              <a:stretch>
                <a:fillRect/>
              </a:stretch>
            </p:blipFill>
            <p:spPr>
              <a:xfrm>
                <a:off x="-4470427" y="11016658"/>
                <a:ext cx="1098742" cy="847761"/>
              </a:xfrm>
              <a:prstGeom prst="rect">
                <a:avLst/>
              </a:prstGeom>
            </p:spPr>
          </p:pic>
          <p:sp>
            <p:nvSpPr>
              <p:cNvPr id="162" name="TextBox 16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userDrawn="1"/>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62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62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userDrawn="1"/>
        </p:nvGrpSpPr>
        <p:grpSpPr>
          <a:xfrm>
            <a:off x="-122803" y="-102882"/>
            <a:ext cx="44373863" cy="33075071"/>
            <a:chOff x="-109728" y="0"/>
            <a:chExt cx="44267567" cy="32991552"/>
          </a:xfrm>
        </p:grpSpPr>
        <p:sp>
          <p:nvSpPr>
            <p:cNvPr id="63" name="Freeform 62"/>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userDrawn="1"/>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userDrawn="1"/>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112" name="Group 111"/>
            <p:cNvGrpSpPr/>
            <p:nvPr userDrawn="1"/>
          </p:nvGrpSpPr>
          <p:grpSpPr>
            <a:xfrm>
              <a:off x="-9744993" y="23540957"/>
              <a:ext cx="7531182" cy="2120439"/>
              <a:chOff x="-4470427" y="11016658"/>
              <a:chExt cx="3470785" cy="974220"/>
            </a:xfrm>
          </p:grpSpPr>
          <p:grpSp>
            <p:nvGrpSpPr>
              <p:cNvPr id="118" name="Group 117"/>
              <p:cNvGrpSpPr/>
              <p:nvPr userDrawn="1"/>
            </p:nvGrpSpPr>
            <p:grpSpPr>
              <a:xfrm>
                <a:off x="-2783495" y="11060886"/>
                <a:ext cx="624431" cy="893535"/>
                <a:chOff x="-3958697" y="11117435"/>
                <a:chExt cx="779338" cy="1280430"/>
              </a:xfrm>
            </p:grpSpPr>
            <p:pic>
              <p:nvPicPr>
                <p:cNvPr id="124" name="Picture 123"/>
                <p:cNvPicPr>
                  <a:picLocks noChangeAspect="1"/>
                </p:cNvPicPr>
                <p:nvPr userDrawn="1"/>
              </p:nvPicPr>
              <p:blipFill>
                <a:blip r:embed="rId6"/>
                <a:stretch>
                  <a:fillRect/>
                </a:stretch>
              </p:blipFill>
              <p:spPr>
                <a:xfrm>
                  <a:off x="-3948160" y="11117435"/>
                  <a:ext cx="768801" cy="1090857"/>
                </a:xfrm>
                <a:prstGeom prst="rect">
                  <a:avLst/>
                </a:prstGeom>
              </p:spPr>
            </p:pic>
            <p:sp>
              <p:nvSpPr>
                <p:cNvPr id="125" name="TextBox 12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userDrawn="1"/>
            </p:nvGrpSpPr>
            <p:grpSpPr>
              <a:xfrm>
                <a:off x="-2033159" y="11060889"/>
                <a:ext cx="1033517" cy="893529"/>
                <a:chOff x="-2921738" y="11200127"/>
                <a:chExt cx="1420279" cy="1227904"/>
              </a:xfrm>
            </p:grpSpPr>
            <p:pic>
              <p:nvPicPr>
                <p:cNvPr id="122" name="Picture 121"/>
                <p:cNvPicPr>
                  <a:picLocks noChangeAspect="1"/>
                </p:cNvPicPr>
                <p:nvPr userDrawn="1"/>
              </p:nvPicPr>
              <p:blipFill>
                <a:blip r:embed="rId6"/>
                <a:stretch>
                  <a:fillRect/>
                </a:stretch>
              </p:blipFill>
              <p:spPr>
                <a:xfrm>
                  <a:off x="-2921738" y="11200127"/>
                  <a:ext cx="1420279" cy="1029694"/>
                </a:xfrm>
                <a:prstGeom prst="rect">
                  <a:avLst/>
                </a:prstGeom>
              </p:spPr>
            </p:pic>
            <p:sp>
              <p:nvSpPr>
                <p:cNvPr id="123" name="TextBox 12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userDrawn="1"/>
            </p:nvPicPr>
            <p:blipFill>
              <a:blip r:embed="rId7"/>
              <a:stretch>
                <a:fillRect/>
              </a:stretch>
            </p:blipFill>
            <p:spPr>
              <a:xfrm>
                <a:off x="-4470427" y="11016658"/>
                <a:ext cx="1098742" cy="847761"/>
              </a:xfrm>
              <a:prstGeom prst="rect">
                <a:avLst/>
              </a:prstGeom>
            </p:spPr>
          </p:pic>
          <p:sp>
            <p:nvSpPr>
              <p:cNvPr id="121" name="TextBox 12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userDrawn="1"/>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64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64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userDrawn="1"/>
        </p:nvGrpSpPr>
        <p:grpSpPr>
          <a:xfrm>
            <a:off x="44157839" y="-22213"/>
            <a:ext cx="11062139" cy="32973465"/>
            <a:chOff x="44157839" y="-55065"/>
            <a:chExt cx="11062139" cy="32973465"/>
          </a:xfrm>
        </p:grpSpPr>
        <p:sp>
          <p:nvSpPr>
            <p:cNvPr id="127" name="Rectangle 12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userDrawn="1">
              <p:extLst>
                <p:ext uri="{D42A27DB-BD31-4B8C-83A1-F6EECF244321}">
                  <p14:modId xmlns:p14="http://schemas.microsoft.com/office/powerpoint/2010/main" val="1733497096"/>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64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userDrawn="1">
              <p:extLst>
                <p:ext uri="{D42A27DB-BD31-4B8C-83A1-F6EECF244321}">
                  <p14:modId xmlns:p14="http://schemas.microsoft.com/office/powerpoint/2010/main" val="4254524331"/>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64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userDrawn="1"/>
          </p:nvGrpSpPr>
          <p:grpSpPr>
            <a:xfrm>
              <a:off x="44487207" y="29414560"/>
              <a:ext cx="10354213" cy="1265612"/>
              <a:chOff x="44200453" y="28362386"/>
              <a:chExt cx="9771399" cy="1090622"/>
            </a:xfrm>
          </p:grpSpPr>
          <p:sp>
            <p:nvSpPr>
              <p:cNvPr id="133" name="Rounded Rectangle 13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userDrawn="1"/>
        </p:nvGrpSpPr>
        <p:grpSpPr>
          <a:xfrm>
            <a:off x="-122803" y="-102882"/>
            <a:ext cx="44373863" cy="33075071"/>
            <a:chOff x="-109728" y="0"/>
            <a:chExt cx="44267567" cy="32991552"/>
          </a:xfrm>
        </p:grpSpPr>
        <p:sp>
          <p:nvSpPr>
            <p:cNvPr id="41" name="Freeform 40"/>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18" Type="http://schemas.openxmlformats.org/officeDocument/2006/relationships/image" Target="../media/image24.tiff"/><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0.PNG"/><Relationship Id="rId5"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5" Type="http://schemas.openxmlformats.org/officeDocument/2006/relationships/image" Target="../media/image22.tiff"/><Relationship Id="rId23" Type="http://schemas.openxmlformats.org/officeDocument/2006/relationships/image" Target="../media/image29.PNG"/><Relationship Id="rId10" Type="http://schemas.openxmlformats.org/officeDocument/2006/relationships/image" Target="../media/image17.png"/><Relationship Id="rId19" Type="http://schemas.openxmlformats.org/officeDocument/2006/relationships/image" Target="../media/image25.PNG"/><Relationship Id="rId4" Type="http://schemas.openxmlformats.org/officeDocument/2006/relationships/image" Target="../media/image12.jpg"/><Relationship Id="rId9" Type="http://schemas.openxmlformats.org/officeDocument/2006/relationships/image" Target="../media/image16.png"/><Relationship Id="rId14" Type="http://schemas.openxmlformats.org/officeDocument/2006/relationships/image" Target="../media/image21.tiff"/><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823A603-B90F-4F41-B509-C10FD9809A01}"/>
              </a:ext>
            </a:extLst>
          </p:cNvPr>
          <p:cNvSpPr/>
          <p:nvPr/>
        </p:nvSpPr>
        <p:spPr>
          <a:xfrm>
            <a:off x="36639002" y="27696456"/>
            <a:ext cx="6748272" cy="2679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5" name="Rectangle 24">
            <a:extLst>
              <a:ext uri="{FF2B5EF4-FFF2-40B4-BE49-F238E27FC236}">
                <a16:creationId xmlns:a16="http://schemas.microsoft.com/office/drawing/2014/main" id="{A7F09199-1F30-BD4F-839C-9F44265A4ED1}"/>
              </a:ext>
            </a:extLst>
          </p:cNvPr>
          <p:cNvSpPr/>
          <p:nvPr/>
        </p:nvSpPr>
        <p:spPr>
          <a:xfrm>
            <a:off x="36637715" y="31158539"/>
            <a:ext cx="6748272" cy="1404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6621249" y="13822450"/>
            <a:ext cx="6747800" cy="12513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solidFill>
                <a:schemeClr val="tx1"/>
              </a:solidFill>
            </a:endParaRPr>
          </a:p>
        </p:txBody>
      </p:sp>
      <p:sp>
        <p:nvSpPr>
          <p:cNvPr id="22" name="Rectangle 21">
            <a:extLst>
              <a:ext uri="{FF2B5EF4-FFF2-40B4-BE49-F238E27FC236}">
                <a16:creationId xmlns:a16="http://schemas.microsoft.com/office/drawing/2014/main" id="{9EC9CE85-D429-C34A-AD57-1443C460C68C}"/>
              </a:ext>
            </a:extLst>
          </p:cNvPr>
          <p:cNvSpPr/>
          <p:nvPr/>
        </p:nvSpPr>
        <p:spPr>
          <a:xfrm>
            <a:off x="14218605" y="5689354"/>
            <a:ext cx="29208112" cy="7292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454168" y="14719030"/>
            <a:ext cx="13185648" cy="1784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52363" y="5591279"/>
            <a:ext cx="13194792" cy="8354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 name="Text Placeholder 2"/>
          <p:cNvSpPr>
            <a:spLocks noGrp="1"/>
          </p:cNvSpPr>
          <p:nvPr>
            <p:ph type="body" sz="quarter" idx="11"/>
          </p:nvPr>
        </p:nvSpPr>
        <p:spPr>
          <a:xfrm>
            <a:off x="446076" y="5593894"/>
            <a:ext cx="13198296" cy="708900"/>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47828" y="14726754"/>
            <a:ext cx="13194792" cy="731520"/>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4367919" y="6194636"/>
            <a:ext cx="7577681" cy="5844655"/>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Size</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p:txBody>
      </p:sp>
      <p:sp>
        <p:nvSpPr>
          <p:cNvPr id="6" name="Text Placeholder 5"/>
          <p:cNvSpPr>
            <a:spLocks noGrp="1"/>
          </p:cNvSpPr>
          <p:nvPr>
            <p:ph type="body" sz="quarter" idx="22"/>
          </p:nvPr>
        </p:nvSpPr>
        <p:spPr>
          <a:xfrm>
            <a:off x="14199397" y="5590472"/>
            <a:ext cx="29208112" cy="731520"/>
          </a:xfrm>
          <a:solidFill>
            <a:schemeClr val="accent1">
              <a:lumMod val="60000"/>
              <a:lumOff val="40000"/>
            </a:schemeClr>
          </a:solidFill>
        </p:spPr>
        <p:txBody>
          <a:bodyPr/>
          <a:lstStyle/>
          <a:p>
            <a:r>
              <a:rPr lang="en-US" u="none" dirty="0"/>
              <a:t>Methods</a:t>
            </a:r>
          </a:p>
        </p:txBody>
      </p:sp>
      <p:sp>
        <p:nvSpPr>
          <p:cNvPr id="10" name="Text Placeholder 9"/>
          <p:cNvSpPr>
            <a:spLocks noGrp="1"/>
          </p:cNvSpPr>
          <p:nvPr>
            <p:ph type="body" sz="quarter" idx="26"/>
          </p:nvPr>
        </p:nvSpPr>
        <p:spPr>
          <a:xfrm>
            <a:off x="36641485" y="14666978"/>
            <a:ext cx="6766024" cy="11590553"/>
          </a:xfrm>
          <a:noFill/>
        </p:spPr>
        <p:txBody>
          <a:bodyPr/>
          <a:lstStyle/>
          <a:p>
            <a:r>
              <a:rPr lang="en-US" sz="3300" dirty="0">
                <a:solidFill>
                  <a:schemeClr val="tx1"/>
                </a:solidFill>
              </a:rPr>
              <a:t>Pattern matching is most efficient with 800 MMS and no RAR. For each mark, these is a range of template sizes that maximize accuracy and efficiency.</a:t>
            </a:r>
          </a:p>
          <a:p>
            <a:endParaRPr lang="en-US" sz="3300" dirty="0">
              <a:solidFill>
                <a:schemeClr val="tx1"/>
              </a:solidFill>
            </a:endParaRPr>
          </a:p>
          <a:p>
            <a:r>
              <a:rPr lang="en-US" sz="3300" dirty="0">
                <a:solidFill>
                  <a:schemeClr val="tx1"/>
                </a:solidFill>
              </a:rPr>
              <a:t>Starting August 2019, the templates I selected will be used in the assembly of the </a:t>
            </a:r>
            <a:r>
              <a:rPr lang="en-US" sz="3300" dirty="0" err="1">
                <a:solidFill>
                  <a:schemeClr val="tx1"/>
                </a:solidFill>
              </a:rPr>
              <a:t>ITk</a:t>
            </a:r>
            <a:r>
              <a:rPr lang="en-US" sz="3300" dirty="0">
                <a:solidFill>
                  <a:schemeClr val="tx1"/>
                </a:solidFill>
              </a:rPr>
              <a:t>. They will ensure accuracy and efficiency when finding sensor positions, reducing the uncertainty in the pattern matching procedure.</a:t>
            </a:r>
          </a:p>
          <a:p>
            <a:endParaRPr lang="en-US" sz="3300" dirty="0">
              <a:solidFill>
                <a:schemeClr val="tx1"/>
              </a:solidFill>
            </a:endParaRPr>
          </a:p>
          <a:p>
            <a:r>
              <a:rPr lang="en-US" sz="3300" dirty="0">
                <a:solidFill>
                  <a:schemeClr val="tx1"/>
                </a:solidFill>
              </a:rPr>
              <a:t>The majority of this project involves developing software to define the optimal template used for pattern matching. Pattern matching is used throughout the ITk assembly and testing process. My software will be reused to find the ideal template in other parts of the ITk project.</a:t>
            </a:r>
          </a:p>
        </p:txBody>
      </p:sp>
      <p:sp>
        <p:nvSpPr>
          <p:cNvPr id="13" name="Text Placeholder 12"/>
          <p:cNvSpPr>
            <a:spLocks noGrp="1"/>
          </p:cNvSpPr>
          <p:nvPr>
            <p:ph type="body" sz="quarter" idx="29"/>
          </p:nvPr>
        </p:nvSpPr>
        <p:spPr>
          <a:xfrm>
            <a:off x="36637715" y="27119592"/>
            <a:ext cx="6748272" cy="731520"/>
          </a:xfrm>
          <a:solidFill>
            <a:schemeClr val="accent1">
              <a:lumMod val="60000"/>
              <a:lumOff val="40000"/>
            </a:schemeClr>
          </a:solidFill>
        </p:spPr>
        <p:txBody>
          <a:bodyPr/>
          <a:lstStyle/>
          <a:p>
            <a:r>
              <a:rPr lang="en-US" u="none" dirty="0"/>
              <a:t>Acknowledgements</a:t>
            </a:r>
          </a:p>
        </p:txBody>
      </p:sp>
      <p:sp>
        <p:nvSpPr>
          <p:cNvPr id="14" name="Text Placeholder 13"/>
          <p:cNvSpPr>
            <a:spLocks noGrp="1"/>
          </p:cNvSpPr>
          <p:nvPr>
            <p:ph type="body" sz="quarter" idx="30"/>
          </p:nvPr>
        </p:nvSpPr>
        <p:spPr>
          <a:xfrm>
            <a:off x="36637715" y="31759054"/>
            <a:ext cx="6128225" cy="830975"/>
          </a:xfrm>
        </p:spPr>
        <p:txBody>
          <a:bodyPr/>
          <a:lstStyle/>
          <a:p>
            <a:r>
              <a:rPr lang="en-US" sz="2400" dirty="0">
                <a:solidFill>
                  <a:schemeClr val="tx1"/>
                </a:solidFill>
              </a:rPr>
              <a:t>Email: </a:t>
            </a:r>
            <a:r>
              <a:rPr lang="en-US" sz="2400" dirty="0" err="1">
                <a:solidFill>
                  <a:schemeClr val="tx1"/>
                </a:solidFill>
              </a:rPr>
              <a:t>iriawang@brandeis.edu</a:t>
            </a:r>
            <a:endParaRPr lang="en-US" sz="2400" dirty="0">
              <a:solidFill>
                <a:schemeClr val="tx1"/>
              </a:solidFill>
            </a:endParaRPr>
          </a:p>
        </p:txBody>
      </p:sp>
      <p:sp>
        <p:nvSpPr>
          <p:cNvPr id="16" name="Text Placeholder 15"/>
          <p:cNvSpPr>
            <a:spLocks noGrp="1"/>
          </p:cNvSpPr>
          <p:nvPr>
            <p:ph type="body" sz="quarter" idx="150"/>
          </p:nvPr>
        </p:nvSpPr>
        <p:spPr>
          <a:xfrm>
            <a:off x="10484735" y="3878228"/>
            <a:ext cx="22923977" cy="1284646"/>
          </a:xfrm>
        </p:spPr>
        <p:txBody>
          <a:bodyPr>
            <a:normAutofit/>
          </a:bodyPr>
          <a:lstStyle/>
          <a:p>
            <a:r>
              <a:rPr lang="en-US" dirty="0"/>
              <a:t>Department of Physics, Brandeis University; ATLAS Experiment</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5400" u="sng" dirty="0"/>
              <a:t>Iria Wang</a:t>
            </a:r>
            <a:r>
              <a:rPr lang="en-US" sz="5400" dirty="0"/>
              <a:t>, Gabriella </a:t>
            </a:r>
            <a:r>
              <a:rPr lang="en-US" sz="5400" dirty="0" err="1"/>
              <a:t>Sciolla</a:t>
            </a:r>
            <a:endParaRPr lang="en-US" sz="54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4262212" y="13734270"/>
            <a:ext cx="21757198" cy="18828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7" name="Text Placeholder 6"/>
          <p:cNvSpPr>
            <a:spLocks noGrp="1"/>
          </p:cNvSpPr>
          <p:nvPr>
            <p:ph type="body" sz="quarter" idx="23"/>
          </p:nvPr>
        </p:nvSpPr>
        <p:spPr>
          <a:xfrm>
            <a:off x="30318876" y="18759629"/>
            <a:ext cx="5371638" cy="5844655"/>
          </a:xfrm>
        </p:spPr>
        <p:txBody>
          <a:bodyPr/>
          <a:lstStyle/>
          <a:p>
            <a:r>
              <a:rPr lang="en-US" sz="3300" dirty="0">
                <a:solidFill>
                  <a:schemeClr val="tx1"/>
                </a:solidFill>
              </a:rPr>
              <a:t>Template Length: Graphs</a:t>
            </a:r>
          </a:p>
          <a:p>
            <a:pPr marL="457200" indent="-457200">
              <a:buFont typeface="Arial" panose="020B0604020202020204" pitchFamily="34" charset="0"/>
              <a:buChar char="•"/>
            </a:pPr>
            <a:r>
              <a:rPr lang="en-US" sz="3300" dirty="0">
                <a:solidFill>
                  <a:schemeClr val="tx1"/>
                </a:solidFill>
              </a:rPr>
              <a:t>Mark F – 100% Success for templates with a height 30-100 pixels</a:t>
            </a:r>
          </a:p>
          <a:p>
            <a:pPr marL="457200" indent="-457200">
              <a:buFont typeface="Arial" panose="020B0604020202020204" pitchFamily="34" charset="0"/>
              <a:buChar char="•"/>
            </a:pPr>
            <a:r>
              <a:rPr lang="en-US" sz="3300" dirty="0">
                <a:solidFill>
                  <a:schemeClr val="tx1"/>
                </a:solidFill>
              </a:rPr>
              <a:t>Mark E, I, G – 100% Success for template height  &gt;15 pixels</a:t>
            </a:r>
          </a:p>
          <a:p>
            <a:pPr marL="457200" indent="-457200">
              <a:buFont typeface="Arial" panose="020B0604020202020204" pitchFamily="34" charset="0"/>
              <a:buChar char="•"/>
            </a:pPr>
            <a:r>
              <a:rPr lang="en-US" sz="3300" dirty="0">
                <a:solidFill>
                  <a:schemeClr val="tx1"/>
                </a:solidFill>
              </a:rPr>
              <a:t>Among those with 100% Success, shorter templates pattern match faster</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230989" y="81865"/>
            <a:ext cx="5276969" cy="527696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4"/>
          <a:stretch>
            <a:fillRect/>
          </a:stretch>
        </p:blipFill>
        <p:spPr>
          <a:xfrm>
            <a:off x="35857498" y="1239041"/>
            <a:ext cx="6168110" cy="3244497"/>
          </a:xfrm>
          <a:prstGeom prst="rect">
            <a:avLst/>
          </a:prstGeom>
        </p:spPr>
      </p:pic>
      <p:pic>
        <p:nvPicPr>
          <p:cNvPr id="4104" name="Picture 8" descr="Image result for atlas detector">
            <a:hlinkClick r:id="rId5"/>
            <a:extLst>
              <a:ext uri="{FF2B5EF4-FFF2-40B4-BE49-F238E27FC236}">
                <a16:creationId xmlns:a16="http://schemas.microsoft.com/office/drawing/2014/main" id="{F2E8BDB5-CE5B-684D-9663-8B47989CD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11" y="15911055"/>
            <a:ext cx="6291123" cy="40738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rotWithShape="1">
          <a:blip r:embed="rId7">
            <a:extLst>
              <a:ext uri="{28A0092B-C50C-407E-A947-70E740481C1C}">
                <a14:useLocalDpi xmlns:a14="http://schemas.microsoft.com/office/drawing/2010/main" val="0"/>
              </a:ext>
            </a:extLst>
          </a:blip>
          <a:srcRect l="-309" t="9899" r="4365"/>
          <a:stretch/>
        </p:blipFill>
        <p:spPr>
          <a:xfrm>
            <a:off x="455727" y="19914363"/>
            <a:ext cx="6437232" cy="7142728"/>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8">
            <a:extLst>
              <a:ext uri="{28A0092B-C50C-407E-A947-70E740481C1C}">
                <a14:useLocalDpi xmlns:a14="http://schemas.microsoft.com/office/drawing/2010/main" val="0"/>
              </a:ext>
            </a:extLst>
          </a:blip>
          <a:srcRect l="13838" t="58434" r="65115" b="20046"/>
          <a:stretch/>
        </p:blipFill>
        <p:spPr>
          <a:xfrm>
            <a:off x="37136584" y="7193627"/>
            <a:ext cx="4889024" cy="4410781"/>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9"/>
          <a:stretch>
            <a:fillRect/>
          </a:stretch>
        </p:blipFill>
        <p:spPr>
          <a:xfrm>
            <a:off x="14318686" y="15209236"/>
            <a:ext cx="7932972" cy="5719119"/>
          </a:xfrm>
          <a:prstGeom prst="rect">
            <a:avLst/>
          </a:prstGeom>
          <a:ln w="12700">
            <a:noFill/>
          </a:ln>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0"/>
          <a:stretch>
            <a:fillRect/>
          </a:stretch>
        </p:blipFill>
        <p:spPr>
          <a:xfrm>
            <a:off x="14315585" y="20847763"/>
            <a:ext cx="8044327" cy="5684383"/>
          </a:xfrm>
          <a:prstGeom prst="rect">
            <a:avLst/>
          </a:prstGeom>
          <a:ln w="12700">
            <a:noFill/>
          </a:ln>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1721794902"/>
              </p:ext>
            </p:extLst>
          </p:nvPr>
        </p:nvGraphicFramePr>
        <p:xfrm>
          <a:off x="22519514" y="27175613"/>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68x46 pixels</a:t>
                      </a:r>
                    </a:p>
                    <a:p>
                      <a:endParaRPr lang="en-US" sz="3300" dirty="0"/>
                    </a:p>
                  </a:txBody>
                  <a:tcPr/>
                </a:tc>
                <a:tc>
                  <a:txBody>
                    <a:bodyPr/>
                    <a:lstStyle/>
                    <a:p>
                      <a:r>
                        <a:rPr lang="en-US" sz="3300" dirty="0"/>
                        <a:t>62x40 pixels</a:t>
                      </a:r>
                    </a:p>
                  </a:txBody>
                  <a:tcPr/>
                </a:tc>
                <a:tc>
                  <a:txBody>
                    <a:bodyPr/>
                    <a:lstStyle/>
                    <a:p>
                      <a:r>
                        <a:rPr lang="en-US" sz="3300" dirty="0"/>
                        <a:t>88x32 pixels</a:t>
                      </a:r>
                    </a:p>
                  </a:txBody>
                  <a:tcPr/>
                </a:tc>
                <a:tc>
                  <a:txBody>
                    <a:bodyPr/>
                    <a:lstStyle/>
                    <a:p>
                      <a:r>
                        <a:rPr lang="en-US" sz="3300" dirty="0"/>
                        <a:t>74x34 pixels</a:t>
                      </a:r>
                    </a:p>
                  </a:txBody>
                  <a:tcPr/>
                </a:tc>
                <a:extLst>
                  <a:ext uri="{0D108BD9-81ED-4DB2-BD59-A6C34878D82A}">
                    <a16:rowId xmlns:a16="http://schemas.microsoft.com/office/drawing/2014/main" val="3190031010"/>
                  </a:ext>
                </a:extLst>
              </a:tr>
            </a:tbl>
          </a:graphicData>
        </a:graphic>
      </p:graphicFrame>
      <p:sp>
        <p:nvSpPr>
          <p:cNvPr id="19" name="TextBox 18">
            <a:extLst>
              <a:ext uri="{FF2B5EF4-FFF2-40B4-BE49-F238E27FC236}">
                <a16:creationId xmlns:a16="http://schemas.microsoft.com/office/drawing/2014/main" id="{6B2C2573-E62C-3341-B996-E26CAFD3ABD4}"/>
              </a:ext>
            </a:extLst>
          </p:cNvPr>
          <p:cNvSpPr txBox="1"/>
          <p:nvPr/>
        </p:nvSpPr>
        <p:spPr>
          <a:xfrm>
            <a:off x="27151052" y="25858563"/>
            <a:ext cx="2945831" cy="600164"/>
          </a:xfrm>
          <a:prstGeom prst="rect">
            <a:avLst/>
          </a:prstGeom>
          <a:noFill/>
        </p:spPr>
        <p:txBody>
          <a:bodyPr wrap="square" rtlCol="0">
            <a:spAutoFit/>
          </a:bodyPr>
          <a:lstStyle/>
          <a:p>
            <a:r>
              <a:rPr lang="en-US" sz="3300" dirty="0">
                <a:latin typeface="+mj-lt"/>
                <a:cs typeface="Times New Roman" panose="02020603050405020304" pitchFamily="18" charset="0"/>
              </a:rPr>
              <a:t>Ideal Templates</a:t>
            </a:r>
          </a:p>
        </p:txBody>
      </p:sp>
      <p:sp>
        <p:nvSpPr>
          <p:cNvPr id="59" name="Text Placeholder 12">
            <a:extLst>
              <a:ext uri="{FF2B5EF4-FFF2-40B4-BE49-F238E27FC236}">
                <a16:creationId xmlns:a16="http://schemas.microsoft.com/office/drawing/2014/main" id="{ECAE19B7-04DB-C642-B3E7-921FFA288CD1}"/>
              </a:ext>
            </a:extLst>
          </p:cNvPr>
          <p:cNvSpPr txBox="1">
            <a:spLocks/>
          </p:cNvSpPr>
          <p:nvPr/>
        </p:nvSpPr>
        <p:spPr>
          <a:xfrm>
            <a:off x="36638500" y="31158539"/>
            <a:ext cx="6746701" cy="731520"/>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Contact Information</a:t>
            </a:r>
          </a:p>
        </p:txBody>
      </p:sp>
      <p:sp>
        <p:nvSpPr>
          <p:cNvPr id="61" name="Text Placeholder 13">
            <a:extLst>
              <a:ext uri="{FF2B5EF4-FFF2-40B4-BE49-F238E27FC236}">
                <a16:creationId xmlns:a16="http://schemas.microsoft.com/office/drawing/2014/main" id="{02528923-7079-8145-A733-E82A0C620517}"/>
              </a:ext>
            </a:extLst>
          </p:cNvPr>
          <p:cNvSpPr txBox="1">
            <a:spLocks/>
          </p:cNvSpPr>
          <p:nvPr/>
        </p:nvSpPr>
        <p:spPr>
          <a:xfrm>
            <a:off x="36659237" y="27773431"/>
            <a:ext cx="6748272" cy="2423818"/>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solidFill>
                  <a:schemeClr val="tx1"/>
                </a:solidFill>
              </a:rPr>
              <a:t>This work was supported by Provost’s Undergraduate Research Fund and the Schiff Undergraduate Fellows Program. Thank you to Professor Gabriella </a:t>
            </a:r>
            <a:r>
              <a:rPr lang="en-US" sz="2400" dirty="0" err="1">
                <a:solidFill>
                  <a:schemeClr val="tx1"/>
                </a:solidFill>
              </a:rPr>
              <a:t>Sciolla</a:t>
            </a:r>
            <a:r>
              <a:rPr lang="en-US" sz="2400" dirty="0">
                <a:solidFill>
                  <a:schemeClr val="tx1"/>
                </a:solidFill>
              </a:rPr>
              <a:t> and the other students in the </a:t>
            </a:r>
            <a:r>
              <a:rPr lang="en-US" sz="2400" dirty="0" err="1">
                <a:solidFill>
                  <a:schemeClr val="tx1"/>
                </a:solidFill>
              </a:rPr>
              <a:t>Sciolla</a:t>
            </a:r>
            <a:r>
              <a:rPr lang="en-US" sz="2400" dirty="0">
                <a:solidFill>
                  <a:schemeClr val="tx1"/>
                </a:solidFill>
              </a:rPr>
              <a:t> Group who advised me throughout this project.</a:t>
            </a:r>
          </a:p>
        </p:txBody>
      </p:sp>
      <p:sp>
        <p:nvSpPr>
          <p:cNvPr id="31" name="TextBox 30">
            <a:extLst>
              <a:ext uri="{FF2B5EF4-FFF2-40B4-BE49-F238E27FC236}">
                <a16:creationId xmlns:a16="http://schemas.microsoft.com/office/drawing/2014/main" id="{F3F4282A-F46E-124D-A14D-CBF942BC4EE6}"/>
              </a:ext>
            </a:extLst>
          </p:cNvPr>
          <p:cNvSpPr txBox="1"/>
          <p:nvPr/>
        </p:nvSpPr>
        <p:spPr>
          <a:xfrm>
            <a:off x="19791194" y="14680520"/>
            <a:ext cx="5353645" cy="600164"/>
          </a:xfrm>
          <a:prstGeom prst="rect">
            <a:avLst/>
          </a:prstGeom>
          <a:noFill/>
        </p:spPr>
        <p:txBody>
          <a:bodyPr wrap="none" rtlCol="0">
            <a:spAutoFit/>
          </a:bodyPr>
          <a:lstStyle/>
          <a:p>
            <a:r>
              <a:rPr lang="en-US" sz="3300" dirty="0">
                <a:latin typeface="+mj-lt"/>
                <a:cs typeface="Times New Roman" panose="02020603050405020304" pitchFamily="18" charset="0"/>
              </a:rPr>
              <a:t>Analysis of Mark F and Mark E</a:t>
            </a:r>
          </a:p>
        </p:txBody>
      </p:sp>
      <p:sp>
        <p:nvSpPr>
          <p:cNvPr id="67" name="TextBox 66">
            <a:extLst>
              <a:ext uri="{FF2B5EF4-FFF2-40B4-BE49-F238E27FC236}">
                <a16:creationId xmlns:a16="http://schemas.microsoft.com/office/drawing/2014/main" id="{92AA545E-B526-D04D-A315-6F278291A648}"/>
              </a:ext>
            </a:extLst>
          </p:cNvPr>
          <p:cNvSpPr txBox="1"/>
          <p:nvPr/>
        </p:nvSpPr>
        <p:spPr>
          <a:xfrm>
            <a:off x="29903207" y="11596774"/>
            <a:ext cx="7178414" cy="523220"/>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7: The module assembly robot at BNL</a:t>
            </a:r>
          </a:p>
        </p:txBody>
      </p:sp>
      <p:sp>
        <p:nvSpPr>
          <p:cNvPr id="69" name="TextBox 68">
            <a:extLst>
              <a:ext uri="{FF2B5EF4-FFF2-40B4-BE49-F238E27FC236}">
                <a16:creationId xmlns:a16="http://schemas.microsoft.com/office/drawing/2014/main" id="{6685BDDD-48AB-E04E-BAD1-243418C7DA89}"/>
              </a:ext>
            </a:extLst>
          </p:cNvPr>
          <p:cNvSpPr txBox="1"/>
          <p:nvPr/>
        </p:nvSpPr>
        <p:spPr>
          <a:xfrm>
            <a:off x="37126049" y="11592837"/>
            <a:ext cx="5906355"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8: Pattern Matching Mark F in the upper right corner of the sensor.</a:t>
            </a:r>
          </a:p>
        </p:txBody>
      </p:sp>
      <p:sp>
        <p:nvSpPr>
          <p:cNvPr id="70" name="TextBox 69">
            <a:extLst>
              <a:ext uri="{FF2B5EF4-FFF2-40B4-BE49-F238E27FC236}">
                <a16:creationId xmlns:a16="http://schemas.microsoft.com/office/drawing/2014/main" id="{1E865C8D-E838-9944-99C1-D9A3DF89E7DA}"/>
              </a:ext>
            </a:extLst>
          </p:cNvPr>
          <p:cNvSpPr txBox="1"/>
          <p:nvPr/>
        </p:nvSpPr>
        <p:spPr>
          <a:xfrm>
            <a:off x="30295294" y="15209236"/>
            <a:ext cx="5562204" cy="2323713"/>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9: Analysis of Marks F and E. “Success” is defined as the fraction of pattern match positions within 2 </a:t>
            </a:r>
            <a:r>
              <a:rPr lang="en-US" sz="2800" dirty="0">
                <a:latin typeface="Symbol" pitchFamily="2" charset="2"/>
              </a:rPr>
              <a:t>m</a:t>
            </a:r>
            <a:r>
              <a:rPr lang="en-US" sz="2800" dirty="0"/>
              <a:t>m</a:t>
            </a:r>
            <a:r>
              <a:rPr lang="en-US" sz="2800" dirty="0">
                <a:cs typeface="Times New Roman" panose="02020603050405020304" pitchFamily="18" charset="0"/>
              </a:rPr>
              <a:t> of the expected. Marks I and G are similar to Mark E.</a:t>
            </a:r>
          </a:p>
        </p:txBody>
      </p:sp>
      <p:pic>
        <p:nvPicPr>
          <p:cNvPr id="12" name="Picture 11" descr="A screenshot of a cell phone&#10;&#10;Description automatically generated">
            <a:extLst>
              <a:ext uri="{FF2B5EF4-FFF2-40B4-BE49-F238E27FC236}">
                <a16:creationId xmlns:a16="http://schemas.microsoft.com/office/drawing/2014/main" id="{38173469-9F55-2F45-BE8E-87084DEF96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27403" y="15148098"/>
            <a:ext cx="7932972" cy="567228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BD71F8FA-E0A7-AA49-B9CD-22BE8C1131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9942" y="20830748"/>
            <a:ext cx="7937465" cy="5684383"/>
          </a:xfrm>
          <a:prstGeom prst="rect">
            <a:avLst/>
          </a:prstGeom>
        </p:spPr>
      </p:pic>
      <p:sp>
        <p:nvSpPr>
          <p:cNvPr id="30" name="AutoShape 2">
            <a:extLst>
              <a:ext uri="{FF2B5EF4-FFF2-40B4-BE49-F238E27FC236}">
                <a16:creationId xmlns:a16="http://schemas.microsoft.com/office/drawing/2014/main" id="{3E924899-0D64-1C49-9128-1A13E1E571A2}"/>
              </a:ext>
            </a:extLst>
          </p:cNvPr>
          <p:cNvSpPr>
            <a:spLocks noChangeAspect="1" noChangeArrowheads="1"/>
          </p:cNvSpPr>
          <p:nvPr/>
        </p:nvSpPr>
        <p:spPr bwMode="auto">
          <a:xfrm>
            <a:off x="22055112" y="161308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4259774" y="13732695"/>
            <a:ext cx="21759636" cy="758952"/>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7" name="Text Placeholder 4">
            <a:extLst>
              <a:ext uri="{FF2B5EF4-FFF2-40B4-BE49-F238E27FC236}">
                <a16:creationId xmlns:a16="http://schemas.microsoft.com/office/drawing/2014/main" id="{ECF74408-C599-B342-8E1B-2EA37E7D3F21}"/>
              </a:ext>
            </a:extLst>
          </p:cNvPr>
          <p:cNvSpPr txBox="1">
            <a:spLocks/>
          </p:cNvSpPr>
          <p:nvPr/>
        </p:nvSpPr>
        <p:spPr>
          <a:xfrm>
            <a:off x="22000563" y="6269185"/>
            <a:ext cx="7803163" cy="686031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indent="-571471"/>
            <a:r>
              <a:rPr lang="en-US" sz="3300" dirty="0">
                <a:solidFill>
                  <a:schemeClr val="tx1"/>
                </a:solidFill>
              </a:rPr>
              <a:t>Tested: Marks F, E, I, and G, on two different sensors</a:t>
            </a:r>
          </a:p>
          <a:p>
            <a:pPr indent="-571471"/>
            <a:endParaRPr lang="en-US" sz="3300" dirty="0">
              <a:solidFill>
                <a:schemeClr val="tx1"/>
              </a:solidFill>
            </a:endParaRPr>
          </a:p>
          <a:p>
            <a:pPr indent="-571471"/>
            <a:r>
              <a:rPr lang="en-US" sz="3300" dirty="0">
                <a:solidFill>
                  <a:schemeClr val="tx1"/>
                </a:solidFill>
              </a:rPr>
              <a:t>Developed a program that:</a:t>
            </a:r>
          </a:p>
          <a:p>
            <a:pPr indent="-571471">
              <a:buFont typeface="+mj-lt"/>
              <a:buAutoNum type="arabicPeriod"/>
            </a:pPr>
            <a:r>
              <a:rPr lang="en-US" sz="3300" dirty="0">
                <a:solidFill>
                  <a:schemeClr val="tx1"/>
                </a:solidFill>
              </a:rPr>
              <a:t>Takes pictures of the sensor</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Cuts templates of varying heights</a:t>
            </a:r>
            <a:r>
              <a:rPr lang="en-US" sz="3300" baseline="30000" dirty="0">
                <a:solidFill>
                  <a:schemeClr val="tx1"/>
                </a:solidFill>
              </a:rPr>
              <a:t>2</a:t>
            </a:r>
            <a:endParaRPr lang="en-US" sz="3300" dirty="0">
              <a:solidFill>
                <a:schemeClr val="tx1"/>
              </a:solidFill>
            </a:endParaRPr>
          </a:p>
          <a:p>
            <a:pPr indent="-571471">
              <a:buFont typeface="+mj-lt"/>
              <a:buAutoNum type="arabicPeriod"/>
            </a:pPr>
            <a:r>
              <a:rPr lang="en-US" sz="3300" dirty="0">
                <a:solidFill>
                  <a:schemeClr val="tx1"/>
                </a:solidFill>
              </a:rPr>
              <a:t>Pattern matches with these templates on the sensor pictures</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Analyzes the efficiency of templates</a:t>
            </a:r>
            <a:r>
              <a:rPr lang="en-US" sz="3300" baseline="30000" dirty="0">
                <a:solidFill>
                  <a:schemeClr val="tx1"/>
                </a:solidFill>
              </a:rPr>
              <a:t>2</a:t>
            </a:r>
          </a:p>
          <a:p>
            <a:r>
              <a:rPr lang="en-US" sz="3300" baseline="30000" dirty="0">
                <a:solidFill>
                  <a:schemeClr val="tx1"/>
                </a:solidFill>
              </a:rPr>
              <a:t>1</a:t>
            </a:r>
            <a:r>
              <a:rPr lang="en-US" sz="3300" dirty="0">
                <a:solidFill>
                  <a:schemeClr val="tx1"/>
                </a:solidFill>
              </a:rPr>
              <a:t>using Python</a:t>
            </a:r>
          </a:p>
          <a:p>
            <a:r>
              <a:rPr lang="en-US" sz="3300" baseline="30000" dirty="0">
                <a:solidFill>
                  <a:schemeClr val="tx1"/>
                </a:solidFill>
              </a:rPr>
              <a:t>2</a:t>
            </a:r>
            <a:r>
              <a:rPr lang="en-US" sz="3300" dirty="0">
                <a:solidFill>
                  <a:schemeClr val="tx1"/>
                </a:solidFill>
              </a:rPr>
              <a:t>using LabVIEW</a:t>
            </a:r>
          </a:p>
        </p:txBody>
      </p:sp>
      <p:pic>
        <p:nvPicPr>
          <p:cNvPr id="43" name="Picture 42" descr="A picture containing road, indoor, building&#10;&#10;Description automatically generated">
            <a:extLst>
              <a:ext uri="{FF2B5EF4-FFF2-40B4-BE49-F238E27FC236}">
                <a16:creationId xmlns:a16="http://schemas.microsoft.com/office/drawing/2014/main" id="{58F93FC6-D7A8-FF4A-AC39-B42F7C7AEEAF}"/>
              </a:ext>
            </a:extLst>
          </p:cNvPr>
          <p:cNvPicPr>
            <a:picLocks noChangeAspect="1"/>
          </p:cNvPicPr>
          <p:nvPr/>
        </p:nvPicPr>
        <p:blipFill rotWithShape="1">
          <a:blip r:embed="rId13">
            <a:extLst>
              <a:ext uri="{28A0092B-C50C-407E-A947-70E740481C1C}">
                <a14:useLocalDpi xmlns:a14="http://schemas.microsoft.com/office/drawing/2010/main" val="0"/>
              </a:ext>
            </a:extLst>
          </a:blip>
          <a:srcRect l="1670" t="2160" b="2976"/>
          <a:stretch/>
        </p:blipFill>
        <p:spPr>
          <a:xfrm>
            <a:off x="29903207" y="6398910"/>
            <a:ext cx="7178414" cy="5193927"/>
          </a:xfrm>
          <a:prstGeom prst="rect">
            <a:avLst/>
          </a:prstGeom>
        </p:spPr>
      </p:pic>
      <p:pic>
        <p:nvPicPr>
          <p:cNvPr id="78" name="Picture 77" descr="A screenshot of a computer&#10;&#10;Description automatically generated">
            <a:extLst>
              <a:ext uri="{FF2B5EF4-FFF2-40B4-BE49-F238E27FC236}">
                <a16:creationId xmlns:a16="http://schemas.microsoft.com/office/drawing/2014/main" id="{5148B2FB-B75F-D746-885D-8B41BB5C3FAA}"/>
              </a:ext>
            </a:extLst>
          </p:cNvPr>
          <p:cNvPicPr>
            <a:picLocks noChangeAspect="1"/>
          </p:cNvPicPr>
          <p:nvPr/>
        </p:nvPicPr>
        <p:blipFill rotWithShape="1">
          <a:blip r:embed="rId8">
            <a:extLst>
              <a:ext uri="{28A0092B-C50C-407E-A947-70E740481C1C}">
                <a14:useLocalDpi xmlns:a14="http://schemas.microsoft.com/office/drawing/2010/main" val="0"/>
              </a:ext>
            </a:extLst>
          </a:blip>
          <a:srcRect l="11282" t="19448" r="77240" b="60351"/>
          <a:stretch/>
        </p:blipFill>
        <p:spPr>
          <a:xfrm>
            <a:off x="42015073" y="10013107"/>
            <a:ext cx="1017331" cy="1579730"/>
          </a:xfrm>
          <a:prstGeom prst="rect">
            <a:avLst/>
          </a:prstGeom>
        </p:spPr>
      </p:pic>
      <p:sp>
        <p:nvSpPr>
          <p:cNvPr id="2" name="Text Placeholder 1"/>
          <p:cNvSpPr>
            <a:spLocks noGrp="1"/>
          </p:cNvSpPr>
          <p:nvPr>
            <p:ph type="body" sz="quarter" idx="10"/>
          </p:nvPr>
        </p:nvSpPr>
        <p:spPr>
          <a:xfrm>
            <a:off x="488952" y="6432279"/>
            <a:ext cx="13148425" cy="7469715"/>
          </a:xfrm>
        </p:spPr>
        <p:txBody>
          <a:bodyPr/>
          <a:lstStyle/>
          <a:p>
            <a:r>
              <a:rPr lang="en-US" sz="3300" dirty="0">
                <a:solidFill>
                  <a:schemeClr val="tx1"/>
                </a:solidFill>
              </a:rPr>
              <a:t>The Large Hadron Collider (LHC) at CERN in Geneva, Switzerland is the largest and most powerful particle collider in the world. </a:t>
            </a:r>
          </a:p>
          <a:p>
            <a:pPr marL="457200" indent="-457200">
              <a:buFont typeface="Arial" panose="020B0604020202020204" pitchFamily="34" charset="0"/>
              <a:buChar char="•"/>
            </a:pPr>
            <a:r>
              <a:rPr lang="en-US" sz="3300" dirty="0">
                <a:solidFill>
                  <a:schemeClr val="tx1"/>
                </a:solidFill>
              </a:rPr>
              <a:t>Protons at nearly the speed of light collide at four points, where experiments detect the particles resulting from the collision. </a:t>
            </a:r>
          </a:p>
          <a:p>
            <a:pPr marL="457200" indent="-457200">
              <a:buFont typeface="Arial" panose="020B0604020202020204" pitchFamily="34" charset="0"/>
              <a:buChar char="•"/>
            </a:pPr>
            <a:r>
              <a:rPr lang="en-US" sz="3300" dirty="0">
                <a:solidFill>
                  <a:schemeClr val="tx1"/>
                </a:solidFill>
              </a:rPr>
              <a:t>The largest experiment is ATLAS. Major objectives include the search for the Higgs Boson and Dark Matter.</a:t>
            </a:r>
          </a:p>
          <a:p>
            <a:endParaRPr lang="en-US" sz="3300" dirty="0">
              <a:solidFill>
                <a:schemeClr val="tx1"/>
              </a:solidFill>
            </a:endParaRPr>
          </a:p>
          <a:p>
            <a:r>
              <a:rPr lang="en-US" sz="3300" dirty="0">
                <a:solidFill>
                  <a:schemeClr val="tx1"/>
                </a:solidFill>
              </a:rPr>
              <a:t>In 2026, the LHC and its </a:t>
            </a:r>
            <a:br>
              <a:rPr lang="en-US" sz="3300" dirty="0">
                <a:solidFill>
                  <a:schemeClr val="tx1"/>
                </a:solidFill>
              </a:rPr>
            </a:br>
            <a:r>
              <a:rPr lang="en-US" sz="3300" dirty="0">
                <a:solidFill>
                  <a:schemeClr val="tx1"/>
                </a:solidFill>
              </a:rPr>
              <a:t>experiments are to be upgraded to </a:t>
            </a:r>
            <a:br>
              <a:rPr lang="en-US" sz="3300" dirty="0">
                <a:solidFill>
                  <a:schemeClr val="tx1"/>
                </a:solidFill>
              </a:rPr>
            </a:br>
            <a:r>
              <a:rPr lang="en-US" sz="3300" dirty="0">
                <a:solidFill>
                  <a:schemeClr val="tx1"/>
                </a:solidFill>
              </a:rPr>
              <a:t>increase the number of collisions </a:t>
            </a:r>
            <a:br>
              <a:rPr lang="en-US" sz="3300" dirty="0">
                <a:solidFill>
                  <a:schemeClr val="tx1"/>
                </a:solidFill>
              </a:rPr>
            </a:br>
            <a:r>
              <a:rPr lang="en-US" sz="3300" dirty="0">
                <a:solidFill>
                  <a:schemeClr val="tx1"/>
                </a:solidFill>
              </a:rPr>
              <a:t>per second by x10. Faster and more </a:t>
            </a:r>
            <a:br>
              <a:rPr lang="en-US" sz="3300" dirty="0">
                <a:solidFill>
                  <a:schemeClr val="tx1"/>
                </a:solidFill>
              </a:rPr>
            </a:br>
            <a:r>
              <a:rPr lang="en-US" sz="3300" dirty="0">
                <a:solidFill>
                  <a:schemeClr val="tx1"/>
                </a:solidFill>
              </a:rPr>
              <a:t>precise detectors will be needed to </a:t>
            </a:r>
            <a:br>
              <a:rPr lang="en-US" sz="3300" dirty="0">
                <a:solidFill>
                  <a:schemeClr val="tx1"/>
                </a:solidFill>
              </a:rPr>
            </a:br>
            <a:r>
              <a:rPr lang="en-US" sz="3300" dirty="0">
                <a:solidFill>
                  <a:schemeClr val="tx1"/>
                </a:solidFill>
              </a:rPr>
              <a:t>keep up with the LHC.</a:t>
            </a:r>
          </a:p>
        </p:txBody>
      </p:sp>
      <p:pic>
        <p:nvPicPr>
          <p:cNvPr id="29" name="Picture 28">
            <a:extLst>
              <a:ext uri="{FF2B5EF4-FFF2-40B4-BE49-F238E27FC236}">
                <a16:creationId xmlns:a16="http://schemas.microsoft.com/office/drawing/2014/main" id="{0C500B8E-DA9F-F342-9950-02E948DB8E0E}"/>
              </a:ext>
            </a:extLst>
          </p:cNvPr>
          <p:cNvPicPr>
            <a:picLocks noChangeAspect="1"/>
          </p:cNvPicPr>
          <p:nvPr/>
        </p:nvPicPr>
        <p:blipFill>
          <a:blip r:embed="rId14"/>
          <a:stretch>
            <a:fillRect/>
          </a:stretch>
        </p:blipFill>
        <p:spPr>
          <a:xfrm>
            <a:off x="7259569" y="15997742"/>
            <a:ext cx="6400804" cy="3584450"/>
          </a:xfrm>
          <a:prstGeom prst="rect">
            <a:avLst/>
          </a:prstGeom>
        </p:spPr>
      </p:pic>
      <p:pic>
        <p:nvPicPr>
          <p:cNvPr id="94" name="Picture 93">
            <a:extLst>
              <a:ext uri="{FF2B5EF4-FFF2-40B4-BE49-F238E27FC236}">
                <a16:creationId xmlns:a16="http://schemas.microsoft.com/office/drawing/2014/main" id="{47F1F5F3-9DA4-8544-9DAB-9929C2DEC2BE}"/>
              </a:ext>
            </a:extLst>
          </p:cNvPr>
          <p:cNvPicPr>
            <a:picLocks noChangeAspect="1"/>
          </p:cNvPicPr>
          <p:nvPr/>
        </p:nvPicPr>
        <p:blipFill rotWithShape="1">
          <a:blip r:embed="rId15"/>
          <a:srcRect t="65714"/>
          <a:stretch/>
        </p:blipFill>
        <p:spPr>
          <a:xfrm>
            <a:off x="7441504" y="19734210"/>
            <a:ext cx="6121452" cy="1576223"/>
          </a:xfrm>
          <a:prstGeom prst="rect">
            <a:avLst/>
          </a:prstGeom>
        </p:spPr>
      </p:pic>
      <p:sp>
        <p:nvSpPr>
          <p:cNvPr id="98" name="Rectangle 97">
            <a:extLst>
              <a:ext uri="{FF2B5EF4-FFF2-40B4-BE49-F238E27FC236}">
                <a16:creationId xmlns:a16="http://schemas.microsoft.com/office/drawing/2014/main" id="{9E1E4BA9-D393-B444-AEDF-06319EEA9587}"/>
              </a:ext>
            </a:extLst>
          </p:cNvPr>
          <p:cNvSpPr/>
          <p:nvPr/>
        </p:nvSpPr>
        <p:spPr>
          <a:xfrm>
            <a:off x="7542313" y="19724365"/>
            <a:ext cx="2682249" cy="57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9" name="Rectangle 98">
            <a:extLst>
              <a:ext uri="{FF2B5EF4-FFF2-40B4-BE49-F238E27FC236}">
                <a16:creationId xmlns:a16="http://schemas.microsoft.com/office/drawing/2014/main" id="{4D2BE0A3-1C02-2243-8E9F-8C46911E1C2F}"/>
              </a:ext>
            </a:extLst>
          </p:cNvPr>
          <p:cNvSpPr/>
          <p:nvPr/>
        </p:nvSpPr>
        <p:spPr>
          <a:xfrm>
            <a:off x="9052478" y="19730489"/>
            <a:ext cx="268224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0" name="Rectangle 99">
            <a:extLst>
              <a:ext uri="{FF2B5EF4-FFF2-40B4-BE49-F238E27FC236}">
                <a16:creationId xmlns:a16="http://schemas.microsoft.com/office/drawing/2014/main" id="{03CDE810-AF13-AD42-AABB-AE6E3BC1FE83}"/>
              </a:ext>
            </a:extLst>
          </p:cNvPr>
          <p:cNvSpPr/>
          <p:nvPr/>
        </p:nvSpPr>
        <p:spPr>
          <a:xfrm>
            <a:off x="12383025" y="19709922"/>
            <a:ext cx="1051197" cy="276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Rectangle 100">
            <a:extLst>
              <a:ext uri="{FF2B5EF4-FFF2-40B4-BE49-F238E27FC236}">
                <a16:creationId xmlns:a16="http://schemas.microsoft.com/office/drawing/2014/main" id="{C7EB1A4A-7E97-BD4A-8724-4F92BC893712}"/>
              </a:ext>
            </a:extLst>
          </p:cNvPr>
          <p:cNvSpPr/>
          <p:nvPr/>
        </p:nvSpPr>
        <p:spPr>
          <a:xfrm>
            <a:off x="11543579" y="19714091"/>
            <a:ext cx="1051197" cy="192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6" name="Rectangle 95">
            <a:extLst>
              <a:ext uri="{FF2B5EF4-FFF2-40B4-BE49-F238E27FC236}">
                <a16:creationId xmlns:a16="http://schemas.microsoft.com/office/drawing/2014/main" id="{BE0C517A-4CD0-FF41-AA27-EA403F87D302}"/>
              </a:ext>
            </a:extLst>
          </p:cNvPr>
          <p:cNvSpPr/>
          <p:nvPr/>
        </p:nvSpPr>
        <p:spPr>
          <a:xfrm rot="-420000">
            <a:off x="3623190" y="17765927"/>
            <a:ext cx="632444"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33BE63-4060-7F48-86C7-903C4DE2198A}"/>
              </a:ext>
            </a:extLst>
          </p:cNvPr>
          <p:cNvSpPr/>
          <p:nvPr/>
        </p:nvSpPr>
        <p:spPr>
          <a:xfrm rot="1500000">
            <a:off x="8030957" y="17950090"/>
            <a:ext cx="1983008"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A4AE3C-BBB3-2E47-9BD9-B78841527C16}"/>
              </a:ext>
            </a:extLst>
          </p:cNvPr>
          <p:cNvSpPr/>
          <p:nvPr/>
        </p:nvSpPr>
        <p:spPr>
          <a:xfrm>
            <a:off x="8750913" y="20423761"/>
            <a:ext cx="457791" cy="436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14E3A93-4588-494A-96E3-457F746B7836}"/>
              </a:ext>
            </a:extLst>
          </p:cNvPr>
          <p:cNvSpPr/>
          <p:nvPr/>
        </p:nvSpPr>
        <p:spPr>
          <a:xfrm flipV="1">
            <a:off x="4397497" y="17721755"/>
            <a:ext cx="2943954"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116">
            <a:extLst>
              <a:ext uri="{FF2B5EF4-FFF2-40B4-BE49-F238E27FC236}">
                <a16:creationId xmlns:a16="http://schemas.microsoft.com/office/drawing/2014/main" id="{1531DA68-6513-2749-A86D-5F3CB1C56F27}"/>
              </a:ext>
            </a:extLst>
          </p:cNvPr>
          <p:cNvSpPr/>
          <p:nvPr/>
        </p:nvSpPr>
        <p:spPr>
          <a:xfrm rot="5400000">
            <a:off x="7251308" y="17621076"/>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7871507-AAE1-5042-B6CA-FAFD988DCC6B}"/>
              </a:ext>
            </a:extLst>
          </p:cNvPr>
          <p:cNvSpPr/>
          <p:nvPr/>
        </p:nvSpPr>
        <p:spPr>
          <a:xfrm>
            <a:off x="6960333" y="20651622"/>
            <a:ext cx="170935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iangle 121">
            <a:extLst>
              <a:ext uri="{FF2B5EF4-FFF2-40B4-BE49-F238E27FC236}">
                <a16:creationId xmlns:a16="http://schemas.microsoft.com/office/drawing/2014/main" id="{4874E260-D61A-AF4D-A02F-8A4BA86465B9}"/>
              </a:ext>
            </a:extLst>
          </p:cNvPr>
          <p:cNvSpPr/>
          <p:nvPr/>
        </p:nvSpPr>
        <p:spPr>
          <a:xfrm rot="10800000">
            <a:off x="9436652" y="19988687"/>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A7B983E-14FC-DE45-B058-C9270674F934}"/>
              </a:ext>
            </a:extLst>
          </p:cNvPr>
          <p:cNvSpPr/>
          <p:nvPr/>
        </p:nvSpPr>
        <p:spPr>
          <a:xfrm flipH="1">
            <a:off x="9557056" y="18565324"/>
            <a:ext cx="45719" cy="15563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iangle 123">
            <a:extLst>
              <a:ext uri="{FF2B5EF4-FFF2-40B4-BE49-F238E27FC236}">
                <a16:creationId xmlns:a16="http://schemas.microsoft.com/office/drawing/2014/main" id="{1C1E9331-256C-8F47-8FFB-5A6366FF8BB4}"/>
              </a:ext>
            </a:extLst>
          </p:cNvPr>
          <p:cNvSpPr/>
          <p:nvPr/>
        </p:nvSpPr>
        <p:spPr>
          <a:xfrm rot="16200000">
            <a:off x="6697579" y="20538381"/>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 Placeholder 14">
            <a:extLst>
              <a:ext uri="{FF2B5EF4-FFF2-40B4-BE49-F238E27FC236}">
                <a16:creationId xmlns:a16="http://schemas.microsoft.com/office/drawing/2014/main" id="{EF8A0E75-74C1-CD47-9F7F-BA564F429271}"/>
              </a:ext>
            </a:extLst>
          </p:cNvPr>
          <p:cNvSpPr txBox="1">
            <a:spLocks/>
          </p:cNvSpPr>
          <p:nvPr/>
        </p:nvSpPr>
        <p:spPr>
          <a:xfrm>
            <a:off x="585677" y="28134411"/>
            <a:ext cx="13169894" cy="421959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High-energy collisions result in an explosion of fundamental particles. To precisely reconstruct the trajectory of each particle, sensors must be glued onto the stave with a tolerance of 50 </a:t>
            </a:r>
            <a:r>
              <a:rPr lang="en-US" sz="3300" dirty="0">
                <a:solidFill>
                  <a:schemeClr val="tx1"/>
                </a:solidFill>
                <a:latin typeface="Symbol" pitchFamily="2" charset="2"/>
              </a:rPr>
              <a:t>m</a:t>
            </a:r>
            <a:r>
              <a:rPr lang="en-US" sz="3300" dirty="0">
                <a:solidFill>
                  <a:schemeClr val="tx1"/>
                </a:solidFill>
              </a:rPr>
              <a:t>m. To achieve this goal, image pattern matching in LabVIEW finds the Fiducial Mark positions.</a:t>
            </a:r>
          </a:p>
          <a:p>
            <a:endParaRPr lang="en-US" sz="3300" dirty="0">
              <a:solidFill>
                <a:schemeClr val="tx1"/>
              </a:solidFill>
            </a:endParaRPr>
          </a:p>
          <a:p>
            <a:r>
              <a:rPr lang="en-US" sz="3300" dirty="0">
                <a:solidFill>
                  <a:schemeClr val="tx1"/>
                </a:solidFill>
              </a:rPr>
              <a:t>In 2019, a new design of the silicon sensor was adopted and the accuracy and the timing of the pattern matching had to be optimized.</a:t>
            </a:r>
          </a:p>
        </p:txBody>
      </p:sp>
      <p:sp>
        <p:nvSpPr>
          <p:cNvPr id="128" name="TextBox 127">
            <a:extLst>
              <a:ext uri="{FF2B5EF4-FFF2-40B4-BE49-F238E27FC236}">
                <a16:creationId xmlns:a16="http://schemas.microsoft.com/office/drawing/2014/main" id="{17CC6BAE-2889-1A40-815C-9CA28E464D62}"/>
              </a:ext>
            </a:extLst>
          </p:cNvPr>
          <p:cNvSpPr txBox="1"/>
          <p:nvPr/>
        </p:nvSpPr>
        <p:spPr>
          <a:xfrm>
            <a:off x="7437817" y="21385229"/>
            <a:ext cx="6121453" cy="1815882"/>
          </a:xfrm>
          <a:prstGeom prst="rect">
            <a:avLst/>
          </a:prstGeom>
          <a:solidFill>
            <a:srgbClr val="FFECD6"/>
          </a:solidFill>
          <a:ln>
            <a:noFill/>
          </a:ln>
        </p:spPr>
        <p:txBody>
          <a:bodyPr wrap="square" rtlCol="0">
            <a:spAutoFit/>
          </a:bodyPr>
          <a:lstStyle/>
          <a:p>
            <a:r>
              <a:rPr lang="en-US" sz="2800" dirty="0">
                <a:cs typeface="Times New Roman" panose="02020603050405020304" pitchFamily="18" charset="0"/>
              </a:rPr>
              <a:t>Figure 4: An ITk stave, consisting of a stave core and 14 modules glued to each side. Each module has a silicon sensor and read-out electronics.</a:t>
            </a:r>
          </a:p>
        </p:txBody>
      </p:sp>
      <p:sp>
        <p:nvSpPr>
          <p:cNvPr id="129" name="TextBox 128">
            <a:extLst>
              <a:ext uri="{FF2B5EF4-FFF2-40B4-BE49-F238E27FC236}">
                <a16:creationId xmlns:a16="http://schemas.microsoft.com/office/drawing/2014/main" id="{B4FC5EBE-2E1F-5045-A369-6109382361B4}"/>
              </a:ext>
            </a:extLst>
          </p:cNvPr>
          <p:cNvSpPr txBox="1"/>
          <p:nvPr/>
        </p:nvSpPr>
        <p:spPr>
          <a:xfrm>
            <a:off x="466050" y="27069198"/>
            <a:ext cx="6494284" cy="954107"/>
          </a:xfrm>
          <a:prstGeom prst="rect">
            <a:avLst/>
          </a:prstGeom>
          <a:solidFill>
            <a:srgbClr val="FFECD6"/>
          </a:solidFill>
        </p:spPr>
        <p:txBody>
          <a:bodyPr wrap="square" rtlCol="0">
            <a:spAutoFit/>
          </a:bodyPr>
          <a:lstStyle/>
          <a:p>
            <a:r>
              <a:rPr lang="en-US" sz="2800" dirty="0">
                <a:cs typeface="Times New Roman" panose="02020603050405020304" pitchFamily="18" charset="0"/>
              </a:rPr>
              <a:t>Figure 5: Layout of an ATLAS17LS sensor. Note Fiducial Marks E, F, I and G.</a:t>
            </a:r>
          </a:p>
        </p:txBody>
      </p:sp>
      <p:sp>
        <p:nvSpPr>
          <p:cNvPr id="130" name="TextBox 129">
            <a:extLst>
              <a:ext uri="{FF2B5EF4-FFF2-40B4-BE49-F238E27FC236}">
                <a16:creationId xmlns:a16="http://schemas.microsoft.com/office/drawing/2014/main" id="{488FAD8A-4E27-0745-8E8F-87E5BD211244}"/>
              </a:ext>
            </a:extLst>
          </p:cNvPr>
          <p:cNvSpPr txBox="1"/>
          <p:nvPr/>
        </p:nvSpPr>
        <p:spPr>
          <a:xfrm>
            <a:off x="41970469" y="9561754"/>
            <a:ext cx="1707636" cy="523220"/>
          </a:xfrm>
          <a:prstGeom prst="rect">
            <a:avLst/>
          </a:prstGeom>
          <a:noFill/>
        </p:spPr>
        <p:txBody>
          <a:bodyPr wrap="square" rtlCol="0">
            <a:spAutoFit/>
          </a:bodyPr>
          <a:lstStyle/>
          <a:p>
            <a:r>
              <a:rPr lang="en-US" sz="2800" dirty="0">
                <a:cs typeface="Times New Roman" panose="02020603050405020304" pitchFamily="18" charset="0"/>
              </a:rPr>
              <a:t>Template</a:t>
            </a:r>
          </a:p>
        </p:txBody>
      </p:sp>
      <p:sp>
        <p:nvSpPr>
          <p:cNvPr id="85" name="Text Placeholder 6">
            <a:extLst>
              <a:ext uri="{FF2B5EF4-FFF2-40B4-BE49-F238E27FC236}">
                <a16:creationId xmlns:a16="http://schemas.microsoft.com/office/drawing/2014/main" id="{9930FE45-10CC-0842-AB76-4A778B128D4C}"/>
              </a:ext>
            </a:extLst>
          </p:cNvPr>
          <p:cNvSpPr txBox="1">
            <a:spLocks/>
          </p:cNvSpPr>
          <p:nvPr/>
        </p:nvSpPr>
        <p:spPr>
          <a:xfrm>
            <a:off x="14400307" y="26908118"/>
            <a:ext cx="7739371" cy="50321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MMS/RAR Test Results: </a:t>
            </a:r>
          </a:p>
          <a:p>
            <a:pPr marL="457200" indent="-457200">
              <a:buFont typeface="Arial" pitchFamily="34" charset="0"/>
              <a:buChar char="•"/>
            </a:pPr>
            <a:r>
              <a:rPr lang="en-US" sz="3300" dirty="0">
                <a:solidFill>
                  <a:schemeClr val="tx1"/>
                </a:solidFill>
              </a:rPr>
              <a:t>&lt;&lt; 800 MMS likely to match incorrectly</a:t>
            </a:r>
          </a:p>
          <a:p>
            <a:pPr marL="457200" indent="-457200">
              <a:buFont typeface="Arial" pitchFamily="34" charset="0"/>
              <a:buChar char="•"/>
            </a:pPr>
            <a:r>
              <a:rPr lang="en-US" sz="3300" dirty="0">
                <a:solidFill>
                  <a:schemeClr val="tx1"/>
                </a:solidFill>
              </a:rPr>
              <a:t>&gt;&gt; 800 MMS likely to not find a match</a:t>
            </a:r>
          </a:p>
          <a:p>
            <a:pPr marL="457200" indent="-457200">
              <a:buFont typeface="Arial" pitchFamily="34" charset="0"/>
              <a:buChar char="•"/>
            </a:pPr>
            <a:r>
              <a:rPr lang="en-US" sz="3300" dirty="0">
                <a:solidFill>
                  <a:schemeClr val="tx1"/>
                </a:solidFill>
              </a:rPr>
              <a:t>Using RAR function increases the time by 4x</a:t>
            </a:r>
          </a:p>
          <a:p>
            <a:endParaRPr lang="en-US" sz="3300" dirty="0">
              <a:solidFill>
                <a:schemeClr val="tx1"/>
              </a:solidFill>
            </a:endParaRPr>
          </a:p>
          <a:p>
            <a:r>
              <a:rPr lang="en-US" sz="3300" dirty="0">
                <a:solidFill>
                  <a:schemeClr val="tx1"/>
                </a:solidFill>
              </a:rPr>
              <a:t>Repeatability: Same results were obtained testing on different sensors</a:t>
            </a:r>
          </a:p>
        </p:txBody>
      </p:sp>
      <p:sp>
        <p:nvSpPr>
          <p:cNvPr id="86" name="TextBox 85">
            <a:extLst>
              <a:ext uri="{FF2B5EF4-FFF2-40B4-BE49-F238E27FC236}">
                <a16:creationId xmlns:a16="http://schemas.microsoft.com/office/drawing/2014/main" id="{CC1DE734-C1EF-6345-AC4F-8A393979E7A8}"/>
              </a:ext>
            </a:extLst>
          </p:cNvPr>
          <p:cNvSpPr txBox="1"/>
          <p:nvPr/>
        </p:nvSpPr>
        <p:spPr>
          <a:xfrm>
            <a:off x="25447121" y="26627914"/>
            <a:ext cx="7468519" cy="600164"/>
          </a:xfrm>
          <a:prstGeom prst="rect">
            <a:avLst/>
          </a:prstGeom>
          <a:noFill/>
        </p:spPr>
        <p:txBody>
          <a:bodyPr wrap="none" rtlCol="0">
            <a:spAutoFit/>
          </a:bodyPr>
          <a:lstStyle/>
          <a:p>
            <a:r>
              <a:rPr lang="en-US" sz="3300" dirty="0">
                <a:latin typeface="+mj-lt"/>
                <a:cs typeface="Times New Roman" panose="02020603050405020304" pitchFamily="18" charset="0"/>
              </a:rPr>
              <a:t>Pattern Matching with the Ideal Templates</a:t>
            </a:r>
          </a:p>
        </p:txBody>
      </p:sp>
      <p:pic>
        <p:nvPicPr>
          <p:cNvPr id="4100" name="Picture 4" descr="Image result for lhc bird eye view">
            <a:hlinkClick r:id="rId16"/>
            <a:extLst>
              <a:ext uri="{FF2B5EF4-FFF2-40B4-BE49-F238E27FC236}">
                <a16:creationId xmlns:a16="http://schemas.microsoft.com/office/drawing/2014/main" id="{69E41732-3DD4-CC4D-9382-D7E288CCCAC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6409"/>
          <a:stretch/>
        </p:blipFill>
        <p:spPr bwMode="auto">
          <a:xfrm>
            <a:off x="7497884" y="10495382"/>
            <a:ext cx="6125171" cy="34154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57D8B5F-0898-AF4E-B5D8-0E7B479CBA17}"/>
              </a:ext>
            </a:extLst>
          </p:cNvPr>
          <p:cNvPicPr>
            <a:picLocks noChangeAspect="1"/>
          </p:cNvPicPr>
          <p:nvPr/>
        </p:nvPicPr>
        <p:blipFill>
          <a:blip r:embed="rId18"/>
          <a:stretch>
            <a:fillRect/>
          </a:stretch>
        </p:blipFill>
        <p:spPr>
          <a:xfrm>
            <a:off x="7382146" y="23689953"/>
            <a:ext cx="6203864" cy="3318346"/>
          </a:xfrm>
          <a:prstGeom prst="rect">
            <a:avLst/>
          </a:prstGeom>
        </p:spPr>
      </p:pic>
      <p:cxnSp>
        <p:nvCxnSpPr>
          <p:cNvPr id="36" name="Straight Connector 35">
            <a:extLst>
              <a:ext uri="{FF2B5EF4-FFF2-40B4-BE49-F238E27FC236}">
                <a16:creationId xmlns:a16="http://schemas.microsoft.com/office/drawing/2014/main" id="{36DBDD15-91C4-C343-AF09-1EF81CC2D8AF}"/>
              </a:ext>
            </a:extLst>
          </p:cNvPr>
          <p:cNvCxnSpPr>
            <a:cxnSpLocks/>
          </p:cNvCxnSpPr>
          <p:nvPr/>
        </p:nvCxnSpPr>
        <p:spPr>
          <a:xfrm>
            <a:off x="452968" y="28084357"/>
            <a:ext cx="6749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09AB9D-6E48-7644-8F32-EB8684B56896}"/>
              </a:ext>
            </a:extLst>
          </p:cNvPr>
          <p:cNvCxnSpPr>
            <a:cxnSpLocks/>
          </p:cNvCxnSpPr>
          <p:nvPr/>
        </p:nvCxnSpPr>
        <p:spPr>
          <a:xfrm flipV="1">
            <a:off x="7185516" y="23478941"/>
            <a:ext cx="0" cy="4605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7E22C3-499F-CF4A-B5B2-699F701C5306}"/>
              </a:ext>
            </a:extLst>
          </p:cNvPr>
          <p:cNvCxnSpPr>
            <a:cxnSpLocks/>
          </p:cNvCxnSpPr>
          <p:nvPr/>
        </p:nvCxnSpPr>
        <p:spPr>
          <a:xfrm>
            <a:off x="7202232" y="23478940"/>
            <a:ext cx="6420310"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8D5DF52-B980-2048-9839-3B0732D72580}"/>
              </a:ext>
            </a:extLst>
          </p:cNvPr>
          <p:cNvSpPr txBox="1"/>
          <p:nvPr/>
        </p:nvSpPr>
        <p:spPr>
          <a:xfrm>
            <a:off x="7377234" y="27008299"/>
            <a:ext cx="6208776" cy="954107"/>
          </a:xfrm>
          <a:prstGeom prst="rect">
            <a:avLst/>
          </a:prstGeom>
          <a:solidFill>
            <a:srgbClr val="FFECD6"/>
          </a:solidFill>
        </p:spPr>
        <p:txBody>
          <a:bodyPr wrap="square" rtlCol="0">
            <a:noAutofit/>
          </a:bodyPr>
          <a:lstStyle/>
          <a:p>
            <a:r>
              <a:rPr lang="en-US" sz="2800" dirty="0">
                <a:cs typeface="Times New Roman" panose="02020603050405020304" pitchFamily="18" charset="0"/>
              </a:rPr>
              <a:t>Figure 6: Reconstructed image of a collision in ATLAS.</a:t>
            </a:r>
          </a:p>
        </p:txBody>
      </p:sp>
      <p:pic>
        <p:nvPicPr>
          <p:cNvPr id="63" name="Picture 62" descr="A screen shot of a computer&#10;&#10;Description automatically generated">
            <a:extLst>
              <a:ext uri="{FF2B5EF4-FFF2-40B4-BE49-F238E27FC236}">
                <a16:creationId xmlns:a16="http://schemas.microsoft.com/office/drawing/2014/main" id="{90584A21-657C-4143-9469-22DF6C88F54E}"/>
              </a:ext>
            </a:extLst>
          </p:cNvPr>
          <p:cNvPicPr>
            <a:picLocks noChangeAspect="1"/>
          </p:cNvPicPr>
          <p:nvPr/>
        </p:nvPicPr>
        <p:blipFill rotWithShape="1">
          <a:blip r:embed="rId19">
            <a:extLst>
              <a:ext uri="{28A0092B-C50C-407E-A947-70E740481C1C}">
                <a14:useLocalDpi xmlns:a14="http://schemas.microsoft.com/office/drawing/2010/main" val="0"/>
              </a:ext>
            </a:extLst>
          </a:blip>
          <a:srcRect l="45123" t="40522" r="43119" b="50431"/>
          <a:stretch/>
        </p:blipFill>
        <p:spPr>
          <a:xfrm>
            <a:off x="24003625" y="28302255"/>
            <a:ext cx="2445541" cy="1765560"/>
          </a:xfrm>
          <a:prstGeom prst="rect">
            <a:avLst/>
          </a:prstGeom>
        </p:spPr>
      </p:pic>
      <p:pic>
        <p:nvPicPr>
          <p:cNvPr id="65" name="Picture 64" descr="A screen shot of a computer&#10;&#10;Description automatically generated">
            <a:extLst>
              <a:ext uri="{FF2B5EF4-FFF2-40B4-BE49-F238E27FC236}">
                <a16:creationId xmlns:a16="http://schemas.microsoft.com/office/drawing/2014/main" id="{10032ECE-D952-A54F-8A32-12D50D03F391}"/>
              </a:ext>
            </a:extLst>
          </p:cNvPr>
          <p:cNvPicPr>
            <a:picLocks noChangeAspect="1"/>
          </p:cNvPicPr>
          <p:nvPr/>
        </p:nvPicPr>
        <p:blipFill rotWithShape="1">
          <a:blip r:embed="rId20">
            <a:extLst>
              <a:ext uri="{28A0092B-C50C-407E-A947-70E740481C1C}">
                <a14:useLocalDpi xmlns:a14="http://schemas.microsoft.com/office/drawing/2010/main" val="0"/>
              </a:ext>
            </a:extLst>
          </a:blip>
          <a:srcRect l="43286" t="40082" r="45684" b="51634"/>
          <a:stretch/>
        </p:blipFill>
        <p:spPr>
          <a:xfrm>
            <a:off x="23985672" y="30730991"/>
            <a:ext cx="2380684" cy="1765559"/>
          </a:xfrm>
          <a:prstGeom prst="rect">
            <a:avLst/>
          </a:prstGeom>
        </p:spPr>
      </p:pic>
      <p:pic>
        <p:nvPicPr>
          <p:cNvPr id="68" name="Picture 67" descr="A screen shot of a computer&#10;&#10;Description automatically generated">
            <a:extLst>
              <a:ext uri="{FF2B5EF4-FFF2-40B4-BE49-F238E27FC236}">
                <a16:creationId xmlns:a16="http://schemas.microsoft.com/office/drawing/2014/main" id="{6EE02587-638C-4B40-9D60-F9EBB9E2BC6C}"/>
              </a:ext>
            </a:extLst>
          </p:cNvPr>
          <p:cNvPicPr>
            <a:picLocks noChangeAspect="1"/>
          </p:cNvPicPr>
          <p:nvPr/>
        </p:nvPicPr>
        <p:blipFill rotWithShape="1">
          <a:blip r:embed="rId21">
            <a:extLst>
              <a:ext uri="{28A0092B-C50C-407E-A947-70E740481C1C}">
                <a14:useLocalDpi xmlns:a14="http://schemas.microsoft.com/office/drawing/2010/main" val="0"/>
              </a:ext>
            </a:extLst>
          </a:blip>
          <a:srcRect l="39802" t="43052" r="51387" b="49926"/>
          <a:stretch/>
        </p:blipFill>
        <p:spPr>
          <a:xfrm>
            <a:off x="26876004" y="28302255"/>
            <a:ext cx="2447337" cy="1765560"/>
          </a:xfrm>
          <a:prstGeom prst="rect">
            <a:avLst/>
          </a:prstGeom>
        </p:spPr>
      </p:pic>
      <p:pic>
        <p:nvPicPr>
          <p:cNvPr id="81" name="Picture 80" descr="A screen shot of a computer&#10;&#10;Description automatically generated">
            <a:extLst>
              <a:ext uri="{FF2B5EF4-FFF2-40B4-BE49-F238E27FC236}">
                <a16:creationId xmlns:a16="http://schemas.microsoft.com/office/drawing/2014/main" id="{64C9117B-5EE0-0B4E-B1A9-3078AF6C95D7}"/>
              </a:ext>
            </a:extLst>
          </p:cNvPr>
          <p:cNvPicPr>
            <a:picLocks noChangeAspect="1"/>
          </p:cNvPicPr>
          <p:nvPr/>
        </p:nvPicPr>
        <p:blipFill rotWithShape="1">
          <a:blip r:embed="rId22">
            <a:extLst>
              <a:ext uri="{28A0092B-C50C-407E-A947-70E740481C1C}">
                <a14:useLocalDpi xmlns:a14="http://schemas.microsoft.com/office/drawing/2010/main" val="0"/>
              </a:ext>
            </a:extLst>
          </a:blip>
          <a:srcRect l="41248" t="42739" r="49454" b="50007"/>
          <a:stretch/>
        </p:blipFill>
        <p:spPr>
          <a:xfrm>
            <a:off x="26836301" y="30637151"/>
            <a:ext cx="2526741" cy="1859399"/>
          </a:xfrm>
          <a:prstGeom prst="rect">
            <a:avLst/>
          </a:prstGeom>
        </p:spPr>
      </p:pic>
      <p:pic>
        <p:nvPicPr>
          <p:cNvPr id="83" name="Picture 82" descr="A screen shot of a computer&#10;&#10;Description automatically generated">
            <a:extLst>
              <a:ext uri="{FF2B5EF4-FFF2-40B4-BE49-F238E27FC236}">
                <a16:creationId xmlns:a16="http://schemas.microsoft.com/office/drawing/2014/main" id="{4F428BFF-39DB-584A-A03C-C7EEF1C4ADFC}"/>
              </a:ext>
            </a:extLst>
          </p:cNvPr>
          <p:cNvPicPr>
            <a:picLocks noChangeAspect="1"/>
          </p:cNvPicPr>
          <p:nvPr/>
        </p:nvPicPr>
        <p:blipFill rotWithShape="1">
          <a:blip r:embed="rId23">
            <a:extLst>
              <a:ext uri="{28A0092B-C50C-407E-A947-70E740481C1C}">
                <a14:useLocalDpi xmlns:a14="http://schemas.microsoft.com/office/drawing/2010/main" val="0"/>
              </a:ext>
            </a:extLst>
          </a:blip>
          <a:srcRect l="33892" t="45069" r="55760" b="46851"/>
          <a:stretch/>
        </p:blipFill>
        <p:spPr>
          <a:xfrm>
            <a:off x="29812681" y="28314043"/>
            <a:ext cx="2447338" cy="1765560"/>
          </a:xfrm>
          <a:prstGeom prst="rect">
            <a:avLst/>
          </a:prstGeom>
        </p:spPr>
      </p:pic>
      <p:pic>
        <p:nvPicPr>
          <p:cNvPr id="87" name="Picture 86" descr="A screen shot of a computer&#10;&#10;Description automatically generated">
            <a:extLst>
              <a:ext uri="{FF2B5EF4-FFF2-40B4-BE49-F238E27FC236}">
                <a16:creationId xmlns:a16="http://schemas.microsoft.com/office/drawing/2014/main" id="{5A111652-3976-6E41-9BF5-1AFF63775C0A}"/>
              </a:ext>
            </a:extLst>
          </p:cNvPr>
          <p:cNvPicPr>
            <a:picLocks noChangeAspect="1"/>
          </p:cNvPicPr>
          <p:nvPr/>
        </p:nvPicPr>
        <p:blipFill rotWithShape="1">
          <a:blip r:embed="rId24">
            <a:extLst>
              <a:ext uri="{28A0092B-C50C-407E-A947-70E740481C1C}">
                <a14:useLocalDpi xmlns:a14="http://schemas.microsoft.com/office/drawing/2010/main" val="0"/>
              </a:ext>
            </a:extLst>
          </a:blip>
          <a:srcRect l="34806" t="43593" r="55269" b="48583"/>
          <a:stretch/>
        </p:blipFill>
        <p:spPr>
          <a:xfrm>
            <a:off x="29760157" y="30637151"/>
            <a:ext cx="2499862" cy="1859399"/>
          </a:xfrm>
          <a:prstGeom prst="rect">
            <a:avLst/>
          </a:prstGeom>
        </p:spPr>
      </p:pic>
      <p:pic>
        <p:nvPicPr>
          <p:cNvPr id="89" name="Picture 88" descr="A screen shot of a computer&#10;&#10;Description automatically generated">
            <a:extLst>
              <a:ext uri="{FF2B5EF4-FFF2-40B4-BE49-F238E27FC236}">
                <a16:creationId xmlns:a16="http://schemas.microsoft.com/office/drawing/2014/main" id="{CE288547-049A-AB4A-8C59-CE567723AC5C}"/>
              </a:ext>
            </a:extLst>
          </p:cNvPr>
          <p:cNvPicPr>
            <a:picLocks noChangeAspect="1"/>
          </p:cNvPicPr>
          <p:nvPr/>
        </p:nvPicPr>
        <p:blipFill rotWithShape="1">
          <a:blip r:embed="rId25">
            <a:extLst>
              <a:ext uri="{28A0092B-C50C-407E-A947-70E740481C1C}">
                <a14:useLocalDpi xmlns:a14="http://schemas.microsoft.com/office/drawing/2010/main" val="0"/>
              </a:ext>
            </a:extLst>
          </a:blip>
          <a:srcRect l="7557" t="44402" r="81824" b="48329"/>
          <a:stretch/>
        </p:blipFill>
        <p:spPr>
          <a:xfrm>
            <a:off x="32662041" y="28495088"/>
            <a:ext cx="2448607" cy="1579799"/>
          </a:xfrm>
          <a:prstGeom prst="rect">
            <a:avLst/>
          </a:prstGeom>
        </p:spPr>
      </p:pic>
      <p:pic>
        <p:nvPicPr>
          <p:cNvPr id="91" name="Picture 90" descr="A screen shot of a computer&#10;&#10;Description automatically generated">
            <a:extLst>
              <a:ext uri="{FF2B5EF4-FFF2-40B4-BE49-F238E27FC236}">
                <a16:creationId xmlns:a16="http://schemas.microsoft.com/office/drawing/2014/main" id="{B21D7EFE-2248-DD4F-8E6F-850E9FF11731}"/>
              </a:ext>
            </a:extLst>
          </p:cNvPr>
          <p:cNvPicPr>
            <a:picLocks noChangeAspect="1"/>
          </p:cNvPicPr>
          <p:nvPr/>
        </p:nvPicPr>
        <p:blipFill rotWithShape="1">
          <a:blip r:embed="rId26">
            <a:extLst>
              <a:ext uri="{28A0092B-C50C-407E-A947-70E740481C1C}">
                <a14:useLocalDpi xmlns:a14="http://schemas.microsoft.com/office/drawing/2010/main" val="0"/>
              </a:ext>
            </a:extLst>
          </a:blip>
          <a:srcRect l="6759" t="42902" r="82658" b="49795"/>
          <a:stretch/>
        </p:blipFill>
        <p:spPr>
          <a:xfrm>
            <a:off x="32657134" y="30896213"/>
            <a:ext cx="2453514" cy="1598875"/>
          </a:xfrm>
          <a:prstGeom prst="rect">
            <a:avLst/>
          </a:prstGeom>
        </p:spPr>
      </p:pic>
      <p:sp>
        <p:nvSpPr>
          <p:cNvPr id="84" name="TextBox 83">
            <a:extLst>
              <a:ext uri="{FF2B5EF4-FFF2-40B4-BE49-F238E27FC236}">
                <a16:creationId xmlns:a16="http://schemas.microsoft.com/office/drawing/2014/main" id="{7ED0F9A3-55A1-3642-973E-E93D2877F82A}"/>
              </a:ext>
            </a:extLst>
          </p:cNvPr>
          <p:cNvSpPr txBox="1"/>
          <p:nvPr/>
        </p:nvSpPr>
        <p:spPr>
          <a:xfrm>
            <a:off x="7496062" y="9999877"/>
            <a:ext cx="6126480" cy="492443"/>
          </a:xfrm>
          <a:prstGeom prst="rect">
            <a:avLst/>
          </a:prstGeom>
          <a:solidFill>
            <a:srgbClr val="FFECD6"/>
          </a:solidFill>
          <a:ln>
            <a:noFill/>
          </a:ln>
        </p:spPr>
        <p:txBody>
          <a:bodyPr wrap="square" rtlCol="0">
            <a:noAutofit/>
          </a:bodyPr>
          <a:lstStyle/>
          <a:p>
            <a:r>
              <a:rPr lang="en-US" sz="2600" dirty="0">
                <a:cs typeface="Times New Roman" panose="02020603050405020304" pitchFamily="18" charset="0"/>
              </a:rPr>
              <a:t>Figure 1: LHC accelerator and experiments. </a:t>
            </a:r>
          </a:p>
        </p:txBody>
      </p:sp>
      <p:sp>
        <p:nvSpPr>
          <p:cNvPr id="88" name="TextBox 87">
            <a:extLst>
              <a:ext uri="{FF2B5EF4-FFF2-40B4-BE49-F238E27FC236}">
                <a16:creationId xmlns:a16="http://schemas.microsoft.com/office/drawing/2014/main" id="{982D51F3-7B75-0D4A-BC15-938E602BCF62}"/>
              </a:ext>
            </a:extLst>
          </p:cNvPr>
          <p:cNvSpPr txBox="1"/>
          <p:nvPr/>
        </p:nvSpPr>
        <p:spPr>
          <a:xfrm>
            <a:off x="452968" y="15490753"/>
            <a:ext cx="6251781"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2: The ATLAS experiment.</a:t>
            </a:r>
          </a:p>
        </p:txBody>
      </p:sp>
      <p:sp>
        <p:nvSpPr>
          <p:cNvPr id="90" name="TextBox 89">
            <a:extLst>
              <a:ext uri="{FF2B5EF4-FFF2-40B4-BE49-F238E27FC236}">
                <a16:creationId xmlns:a16="http://schemas.microsoft.com/office/drawing/2014/main" id="{29E5E977-E0C0-874D-8A13-0171070E1EB8}"/>
              </a:ext>
            </a:extLst>
          </p:cNvPr>
          <p:cNvSpPr txBox="1"/>
          <p:nvPr/>
        </p:nvSpPr>
        <p:spPr>
          <a:xfrm>
            <a:off x="7258450" y="15494251"/>
            <a:ext cx="6364605" cy="492443"/>
          </a:xfrm>
          <a:prstGeom prst="rect">
            <a:avLst/>
          </a:prstGeom>
          <a:solidFill>
            <a:srgbClr val="FFECD6"/>
          </a:solidFill>
          <a:ln>
            <a:noFill/>
          </a:ln>
        </p:spPr>
        <p:txBody>
          <a:bodyPr wrap="square" rtlCol="0">
            <a:spAutoFit/>
          </a:bodyPr>
          <a:lstStyle/>
          <a:p>
            <a:r>
              <a:rPr lang="en-US" sz="2600" dirty="0">
                <a:cs typeface="Times New Roman" panose="02020603050405020304" pitchFamily="18" charset="0"/>
              </a:rPr>
              <a:t>Figure 3: The ATLAS inner tracker (ITk).</a:t>
            </a:r>
          </a:p>
        </p:txBody>
      </p:sp>
      <p:sp>
        <p:nvSpPr>
          <p:cNvPr id="9" name="Text Placeholder 8"/>
          <p:cNvSpPr>
            <a:spLocks noGrp="1"/>
          </p:cNvSpPr>
          <p:nvPr>
            <p:ph type="body" sz="quarter" idx="25"/>
          </p:nvPr>
        </p:nvSpPr>
        <p:spPr>
          <a:xfrm>
            <a:off x="36603671" y="13747593"/>
            <a:ext cx="6735273" cy="758952"/>
          </a:xfrm>
          <a:solidFill>
            <a:schemeClr val="accent1">
              <a:lumMod val="60000"/>
              <a:lumOff val="40000"/>
            </a:schemeClr>
          </a:solidFill>
        </p:spPr>
        <p:txBody>
          <a:bodyPr/>
          <a:lstStyle/>
          <a:p>
            <a:r>
              <a:rPr lang="en-US" u="none" dirty="0"/>
              <a:t>Conclusions</a:t>
            </a:r>
          </a:p>
        </p:txBody>
      </p:sp>
    </p:spTree>
    <p:extLst>
      <p:ext uri="{BB962C8B-B14F-4D97-AF65-F5344CB8AC3E}">
        <p14:creationId xmlns:p14="http://schemas.microsoft.com/office/powerpoint/2010/main" val="3867398581"/>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6938</TotalTime>
  <Words>709</Words>
  <Application>Microsoft Macintosh PowerPoint</Application>
  <PresentationFormat>Custom</PresentationFormat>
  <Paragraphs>81</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Symbol</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Iria Wang</cp:lastModifiedBy>
  <cp:revision>210</cp:revision>
  <cp:lastPrinted>2019-08-01T14:39:20Z</cp:lastPrinted>
  <dcterms:created xsi:type="dcterms:W3CDTF">2012-02-03T19:11:35Z</dcterms:created>
  <dcterms:modified xsi:type="dcterms:W3CDTF">2019-08-06T16:20:42Z</dcterms:modified>
</cp:coreProperties>
</file>